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5"/>
  </p:notesMasterIdLst>
  <p:sldIdLst>
    <p:sldId id="256" r:id="rId2"/>
    <p:sldId id="257" r:id="rId3"/>
    <p:sldId id="258" r:id="rId4"/>
    <p:sldId id="296"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7" r:id="rId42"/>
    <p:sldId id="298" r:id="rId43"/>
    <p:sldId id="295" r:id="rId44"/>
  </p:sldIdLst>
  <p:sldSz cx="9144000" cy="5143500" type="screen16x9"/>
  <p:notesSz cx="6858000" cy="9144000"/>
  <p:embeddedFontLst>
    <p:embeddedFont>
      <p:font typeface="Lato" panose="020B0604020202020204" charset="0"/>
      <p:regular r:id="rId46"/>
      <p:bold r:id="rId47"/>
      <p:italic r:id="rId48"/>
      <p:boldItalic r:id="rId49"/>
    </p:embeddedFont>
    <p:embeddedFont>
      <p:font typeface="Raleway" panose="020B060402020202020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d814cf7d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d814cf7d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723630543_5_2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723630543_5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e965474a9_3_37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e965474a9_3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e965474a9_3_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e965474a9_3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b9a0b074_1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cb9a0b074_1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cb9a0b074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b9a0b074_1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b9a0b074_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cb9a0b074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e965474a9_3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e965474a9_3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49ea0123d1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49ea0123d1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cb9a0b074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cb9a0b07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e965474a9_3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e965474a9_3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cb9a0b074_1_2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cb9a0b074_1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49ea0123d1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49ea0123d1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49ea0123d1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49ea0123d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49ea0123d1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49ea0123d1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49ea0123d1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49ea0123d1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49ea0123d1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49ea0123d1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49ea0123d1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49ea0123d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49ea0123d1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49ea0123d1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49ea0123d1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49ea0123d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49ea0123d1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49ea0123d1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49ea0123d1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49ea0123d1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49ea0123d1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49ea0123d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49ea0123d1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49ea0123d1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49ea0123d1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49ea0123d1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49ea0123d1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49ea0123d1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49ea0123d1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49ea0123d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49ea0123d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49ea0123d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49ea0123d1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49ea0123d1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d251bb473_0_6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d251bb473_0_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d251bb473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e965474a9_3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e965474a9_3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cb9a0b074_1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23630543_1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2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353535"/>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1436950" y="630225"/>
            <a:ext cx="7266300"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CANVASS </a:t>
            </a:r>
            <a:r>
              <a:rPr lang="en">
                <a:solidFill>
                  <a:srgbClr val="FFD966"/>
                </a:solidFill>
              </a:rPr>
              <a:t>DISCUSSION</a:t>
            </a:r>
            <a:r>
              <a:rPr lang="en"/>
              <a:t> </a:t>
            </a:r>
            <a:r>
              <a:rPr lang="en">
                <a:solidFill>
                  <a:srgbClr val="FFD966"/>
                </a:solidFill>
              </a:rPr>
              <a:t>FORUM</a:t>
            </a:r>
            <a:endParaRPr>
              <a:solidFill>
                <a:srgbClr val="FFD966"/>
              </a:solidFill>
            </a:endParaRPr>
          </a:p>
        </p:txBody>
      </p:sp>
      <p:sp>
        <p:nvSpPr>
          <p:cNvPr id="73" name="Google Shape;73;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          A Web App by Gagandeep Shubham</a:t>
            </a:r>
            <a:endParaRPr sz="2400" b="1"/>
          </a:p>
        </p:txBody>
      </p:sp>
      <p:pic>
        <p:nvPicPr>
          <p:cNvPr id="3" name="Picture 2">
            <a:extLst>
              <a:ext uri="{FF2B5EF4-FFF2-40B4-BE49-F238E27FC236}">
                <a16:creationId xmlns:a16="http://schemas.microsoft.com/office/drawing/2014/main" id="{37188122-6FFE-4DEC-B089-17B412CC7861}"/>
              </a:ext>
            </a:extLst>
          </p:cNvPr>
          <p:cNvPicPr>
            <a:picLocks noChangeAspect="1"/>
          </p:cNvPicPr>
          <p:nvPr/>
        </p:nvPicPr>
        <p:blipFill>
          <a:blip r:embed="rId3"/>
          <a:stretch>
            <a:fillRect/>
          </a:stretch>
        </p:blipFill>
        <p:spPr>
          <a:xfrm>
            <a:off x="4136066" y="1722474"/>
            <a:ext cx="3732028" cy="22647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wipe(down)">
                                      <p:cBhvr>
                                        <p:cTn id="7" dur="580">
                                          <p:stCondLst>
                                            <p:cond delay="0"/>
                                          </p:stCondLst>
                                        </p:cTn>
                                        <p:tgtEl>
                                          <p:spTgt spid="72"/>
                                        </p:tgtEl>
                                      </p:cBhvr>
                                    </p:animEffect>
                                    <p:anim calcmode="lin" valueType="num">
                                      <p:cBhvr>
                                        <p:cTn id="8" dur="1822" tmFilter="0,0; 0.14,0.36; 0.43,0.73; 0.71,0.91; 1.0,1.0">
                                          <p:stCondLst>
                                            <p:cond delay="0"/>
                                          </p:stCondLst>
                                        </p:cTn>
                                        <p:tgtEl>
                                          <p:spTgt spid="7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2"/>
                                        </p:tgtEl>
                                        <p:attrNameLst>
                                          <p:attrName>ppt_y</p:attrName>
                                        </p:attrNameLst>
                                      </p:cBhvr>
                                      <p:tavLst>
                                        <p:tav tm="0" fmla="#ppt_y-sin(pi*$)/81">
                                          <p:val>
                                            <p:fltVal val="0"/>
                                          </p:val>
                                        </p:tav>
                                        <p:tav tm="100000">
                                          <p:val>
                                            <p:fltVal val="1"/>
                                          </p:val>
                                        </p:tav>
                                      </p:tavLst>
                                    </p:anim>
                                    <p:animScale>
                                      <p:cBhvr>
                                        <p:cTn id="13" dur="26">
                                          <p:stCondLst>
                                            <p:cond delay="650"/>
                                          </p:stCondLst>
                                        </p:cTn>
                                        <p:tgtEl>
                                          <p:spTgt spid="72"/>
                                        </p:tgtEl>
                                      </p:cBhvr>
                                      <p:to x="100000" y="60000"/>
                                    </p:animScale>
                                    <p:animScale>
                                      <p:cBhvr>
                                        <p:cTn id="14" dur="166" decel="50000">
                                          <p:stCondLst>
                                            <p:cond delay="676"/>
                                          </p:stCondLst>
                                        </p:cTn>
                                        <p:tgtEl>
                                          <p:spTgt spid="72"/>
                                        </p:tgtEl>
                                      </p:cBhvr>
                                      <p:to x="100000" y="100000"/>
                                    </p:animScale>
                                    <p:animScale>
                                      <p:cBhvr>
                                        <p:cTn id="15" dur="26">
                                          <p:stCondLst>
                                            <p:cond delay="1312"/>
                                          </p:stCondLst>
                                        </p:cTn>
                                        <p:tgtEl>
                                          <p:spTgt spid="72"/>
                                        </p:tgtEl>
                                      </p:cBhvr>
                                      <p:to x="100000" y="80000"/>
                                    </p:animScale>
                                    <p:animScale>
                                      <p:cBhvr>
                                        <p:cTn id="16" dur="166" decel="50000">
                                          <p:stCondLst>
                                            <p:cond delay="1338"/>
                                          </p:stCondLst>
                                        </p:cTn>
                                        <p:tgtEl>
                                          <p:spTgt spid="72"/>
                                        </p:tgtEl>
                                      </p:cBhvr>
                                      <p:to x="100000" y="100000"/>
                                    </p:animScale>
                                    <p:animScale>
                                      <p:cBhvr>
                                        <p:cTn id="17" dur="26">
                                          <p:stCondLst>
                                            <p:cond delay="1642"/>
                                          </p:stCondLst>
                                        </p:cTn>
                                        <p:tgtEl>
                                          <p:spTgt spid="72"/>
                                        </p:tgtEl>
                                      </p:cBhvr>
                                      <p:to x="100000" y="90000"/>
                                    </p:animScale>
                                    <p:animScale>
                                      <p:cBhvr>
                                        <p:cTn id="18" dur="166" decel="50000">
                                          <p:stCondLst>
                                            <p:cond delay="1668"/>
                                          </p:stCondLst>
                                        </p:cTn>
                                        <p:tgtEl>
                                          <p:spTgt spid="72"/>
                                        </p:tgtEl>
                                      </p:cBhvr>
                                      <p:to x="100000" y="100000"/>
                                    </p:animScale>
                                    <p:animScale>
                                      <p:cBhvr>
                                        <p:cTn id="19" dur="26">
                                          <p:stCondLst>
                                            <p:cond delay="1808"/>
                                          </p:stCondLst>
                                        </p:cTn>
                                        <p:tgtEl>
                                          <p:spTgt spid="72"/>
                                        </p:tgtEl>
                                      </p:cBhvr>
                                      <p:to x="100000" y="95000"/>
                                    </p:animScale>
                                    <p:animScale>
                                      <p:cBhvr>
                                        <p:cTn id="20" dur="166" decel="50000">
                                          <p:stCondLst>
                                            <p:cond delay="1834"/>
                                          </p:stCondLst>
                                        </p:cTn>
                                        <p:tgtEl>
                                          <p:spTgt spid="7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9"/>
        <p:cNvGrpSpPr/>
        <p:nvPr/>
      </p:nvGrpSpPr>
      <p:grpSpPr>
        <a:xfrm>
          <a:off x="0" y="0"/>
          <a:ext cx="0" cy="0"/>
          <a:chOff x="0" y="0"/>
          <a:chExt cx="0" cy="0"/>
        </a:xfrm>
      </p:grpSpPr>
      <p:sp>
        <p:nvSpPr>
          <p:cNvPr id="120" name="Google Shape;120;p21"/>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2"/>
                </a:solidFill>
                <a:latin typeface="Lato"/>
                <a:ea typeface="Lato"/>
                <a:cs typeface="Lato"/>
                <a:sym typeface="Lato"/>
              </a:rPr>
              <a:t>Story for illustration purposes only</a:t>
            </a:r>
            <a:endParaRPr sz="1200" i="1">
              <a:solidFill>
                <a:schemeClr val="lt2"/>
              </a:solidFill>
              <a:latin typeface="Lato"/>
              <a:ea typeface="Lato"/>
              <a:cs typeface="Lato"/>
              <a:sym typeface="Lato"/>
            </a:endParaRPr>
          </a:p>
        </p:txBody>
      </p:sp>
      <p:pic>
        <p:nvPicPr>
          <p:cNvPr id="121" name="Google Shape;121;p21"/>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2"/>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0"/>
        <p:cNvGrpSpPr/>
        <p:nvPr/>
      </p:nvGrpSpPr>
      <p:grpSpPr>
        <a:xfrm>
          <a:off x="0" y="0"/>
          <a:ext cx="0" cy="0"/>
          <a:chOff x="0" y="0"/>
          <a:chExt cx="0" cy="0"/>
        </a:xfrm>
      </p:grpSpPr>
      <p:pic>
        <p:nvPicPr>
          <p:cNvPr id="131" name="Google Shape;131;p23"/>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5"/>
        <p:cNvGrpSpPr/>
        <p:nvPr/>
      </p:nvGrpSpPr>
      <p:grpSpPr>
        <a:xfrm>
          <a:off x="0" y="0"/>
          <a:ext cx="0" cy="0"/>
          <a:chOff x="0" y="0"/>
          <a:chExt cx="0" cy="0"/>
        </a:xfrm>
      </p:grpSpPr>
      <p:pic>
        <p:nvPicPr>
          <p:cNvPr id="136" name="Google Shape;136;p24"/>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25"/>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5"/>
        <p:cNvGrpSpPr/>
        <p:nvPr/>
      </p:nvGrpSpPr>
      <p:grpSpPr>
        <a:xfrm>
          <a:off x="0" y="0"/>
          <a:ext cx="0" cy="0"/>
          <a:chOff x="0" y="0"/>
          <a:chExt cx="0" cy="0"/>
        </a:xfrm>
      </p:grpSpPr>
      <p:pic>
        <p:nvPicPr>
          <p:cNvPr id="146" name="Google Shape;146;p26"/>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p27"/>
          <p:cNvPicPr preferRelativeResize="0"/>
          <p:nvPr/>
        </p:nvPicPr>
        <p:blipFill>
          <a:blip r:embed="rId3">
            <a:alphaModFix/>
          </a:blip>
          <a:stretch>
            <a:fillRect/>
          </a:stretch>
        </p:blipFill>
        <p:spPr>
          <a:xfrm>
            <a:off x="0" y="2509"/>
            <a:ext cx="9144001" cy="514099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28"/>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0"/>
        <p:cNvGrpSpPr/>
        <p:nvPr/>
      </p:nvGrpSpPr>
      <p:grpSpPr>
        <a:xfrm>
          <a:off x="0" y="0"/>
          <a:ext cx="0" cy="0"/>
          <a:chOff x="0" y="0"/>
          <a:chExt cx="0" cy="0"/>
        </a:xfrm>
      </p:grpSpPr>
      <p:pic>
        <p:nvPicPr>
          <p:cNvPr id="161" name="Google Shape;161;p29"/>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30"/>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389450" y="201450"/>
            <a:ext cx="5343525" cy="725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dirty="0">
                <a:solidFill>
                  <a:schemeClr val="dk1"/>
                </a:solidFill>
              </a:rPr>
              <a:t>About</a:t>
            </a:r>
            <a:endParaRPr sz="2400" dirty="0"/>
          </a:p>
        </p:txBody>
      </p:sp>
      <p:sp>
        <p:nvSpPr>
          <p:cNvPr id="79" name="Google Shape;79;p14"/>
          <p:cNvSpPr txBox="1">
            <a:spLocks noGrp="1"/>
          </p:cNvSpPr>
          <p:nvPr>
            <p:ph type="title" idx="4294967295"/>
          </p:nvPr>
        </p:nvSpPr>
        <p:spPr>
          <a:xfrm>
            <a:off x="389450" y="926550"/>
            <a:ext cx="6352200" cy="3679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0" dirty="0">
                <a:latin typeface="Arial"/>
                <a:ea typeface="Arial"/>
                <a:cs typeface="Arial"/>
                <a:sym typeface="Arial"/>
              </a:rPr>
              <a:t>CANVASS is a tool for sharing thoughts and ideas about class materials, and it is made up of forums and threads. It is a method of asynchronous online communication or an electronic message center. Users connect with the center via a modem or other devices, they can read messages posted by others and respond or leave messages on other topics. The CANVASS allows students to post threads (comments or responses) to forums usually created by the instructor. The posted threads (comments, responses) can be viewed and responded to by the instructor and other students enrolled in the course.</a:t>
            </a:r>
            <a:endParaRPr sz="1800" dirty="0">
              <a:latin typeface="Lato"/>
              <a:ea typeface="Lato"/>
              <a:cs typeface="Lato"/>
              <a:sym typeface="Lato"/>
            </a:endParaRPr>
          </a:p>
        </p:txBody>
      </p:sp>
      <p:pic>
        <p:nvPicPr>
          <p:cNvPr id="5" name="Picture 4">
            <a:extLst>
              <a:ext uri="{FF2B5EF4-FFF2-40B4-BE49-F238E27FC236}">
                <a16:creationId xmlns:a16="http://schemas.microsoft.com/office/drawing/2014/main" id="{F39D45C2-5CE9-4E98-8006-F5F24465311E}"/>
              </a:ext>
            </a:extLst>
          </p:cNvPr>
          <p:cNvPicPr>
            <a:picLocks noChangeAspect="1"/>
          </p:cNvPicPr>
          <p:nvPr/>
        </p:nvPicPr>
        <p:blipFill>
          <a:blip r:embed="rId3"/>
          <a:stretch>
            <a:fillRect/>
          </a:stretch>
        </p:blipFill>
        <p:spPr>
          <a:xfrm>
            <a:off x="6741650" y="1307805"/>
            <a:ext cx="2306657" cy="23072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ipe(down)">
                                      <p:cBhvr>
                                        <p:cTn id="7" dur="580">
                                          <p:stCondLst>
                                            <p:cond delay="0"/>
                                          </p:stCondLst>
                                        </p:cTn>
                                        <p:tgtEl>
                                          <p:spTgt spid="78"/>
                                        </p:tgtEl>
                                      </p:cBhvr>
                                    </p:animEffect>
                                    <p:anim calcmode="lin" valueType="num">
                                      <p:cBhvr>
                                        <p:cTn id="8" dur="1822" tmFilter="0,0; 0.14,0.36; 0.43,0.73; 0.71,0.91; 1.0,1.0">
                                          <p:stCondLst>
                                            <p:cond delay="0"/>
                                          </p:stCondLst>
                                        </p:cTn>
                                        <p:tgtEl>
                                          <p:spTgt spid="7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8"/>
                                        </p:tgtEl>
                                        <p:attrNameLst>
                                          <p:attrName>ppt_y</p:attrName>
                                        </p:attrNameLst>
                                      </p:cBhvr>
                                      <p:tavLst>
                                        <p:tav tm="0" fmla="#ppt_y-sin(pi*$)/81">
                                          <p:val>
                                            <p:fltVal val="0"/>
                                          </p:val>
                                        </p:tav>
                                        <p:tav tm="100000">
                                          <p:val>
                                            <p:fltVal val="1"/>
                                          </p:val>
                                        </p:tav>
                                      </p:tavLst>
                                    </p:anim>
                                    <p:animScale>
                                      <p:cBhvr>
                                        <p:cTn id="13" dur="26">
                                          <p:stCondLst>
                                            <p:cond delay="650"/>
                                          </p:stCondLst>
                                        </p:cTn>
                                        <p:tgtEl>
                                          <p:spTgt spid="78"/>
                                        </p:tgtEl>
                                      </p:cBhvr>
                                      <p:to x="100000" y="60000"/>
                                    </p:animScale>
                                    <p:animScale>
                                      <p:cBhvr>
                                        <p:cTn id="14" dur="166" decel="50000">
                                          <p:stCondLst>
                                            <p:cond delay="676"/>
                                          </p:stCondLst>
                                        </p:cTn>
                                        <p:tgtEl>
                                          <p:spTgt spid="78"/>
                                        </p:tgtEl>
                                      </p:cBhvr>
                                      <p:to x="100000" y="100000"/>
                                    </p:animScale>
                                    <p:animScale>
                                      <p:cBhvr>
                                        <p:cTn id="15" dur="26">
                                          <p:stCondLst>
                                            <p:cond delay="1312"/>
                                          </p:stCondLst>
                                        </p:cTn>
                                        <p:tgtEl>
                                          <p:spTgt spid="78"/>
                                        </p:tgtEl>
                                      </p:cBhvr>
                                      <p:to x="100000" y="80000"/>
                                    </p:animScale>
                                    <p:animScale>
                                      <p:cBhvr>
                                        <p:cTn id="16" dur="166" decel="50000">
                                          <p:stCondLst>
                                            <p:cond delay="1338"/>
                                          </p:stCondLst>
                                        </p:cTn>
                                        <p:tgtEl>
                                          <p:spTgt spid="78"/>
                                        </p:tgtEl>
                                      </p:cBhvr>
                                      <p:to x="100000" y="100000"/>
                                    </p:animScale>
                                    <p:animScale>
                                      <p:cBhvr>
                                        <p:cTn id="17" dur="26">
                                          <p:stCondLst>
                                            <p:cond delay="1642"/>
                                          </p:stCondLst>
                                        </p:cTn>
                                        <p:tgtEl>
                                          <p:spTgt spid="78"/>
                                        </p:tgtEl>
                                      </p:cBhvr>
                                      <p:to x="100000" y="90000"/>
                                    </p:animScale>
                                    <p:animScale>
                                      <p:cBhvr>
                                        <p:cTn id="18" dur="166" decel="50000">
                                          <p:stCondLst>
                                            <p:cond delay="1668"/>
                                          </p:stCondLst>
                                        </p:cTn>
                                        <p:tgtEl>
                                          <p:spTgt spid="78"/>
                                        </p:tgtEl>
                                      </p:cBhvr>
                                      <p:to x="100000" y="100000"/>
                                    </p:animScale>
                                    <p:animScale>
                                      <p:cBhvr>
                                        <p:cTn id="19" dur="26">
                                          <p:stCondLst>
                                            <p:cond delay="1808"/>
                                          </p:stCondLst>
                                        </p:cTn>
                                        <p:tgtEl>
                                          <p:spTgt spid="78"/>
                                        </p:tgtEl>
                                      </p:cBhvr>
                                      <p:to x="100000" y="95000"/>
                                    </p:animScale>
                                    <p:animScale>
                                      <p:cBhvr>
                                        <p:cTn id="20" dur="166" decel="50000">
                                          <p:stCondLst>
                                            <p:cond delay="1834"/>
                                          </p:stCondLst>
                                        </p:cTn>
                                        <p:tgtEl>
                                          <p:spTgt spid="7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31"/>
          <p:cNvPicPr preferRelativeResize="0"/>
          <p:nvPr/>
        </p:nvPicPr>
        <p:blipFill>
          <a:blip r:embed="rId3">
            <a:alphaModFix/>
          </a:blip>
          <a:stretch>
            <a:fillRect/>
          </a:stretch>
        </p:blipFill>
        <p:spPr>
          <a:xfrm>
            <a:off x="0" y="0"/>
            <a:ext cx="9144001" cy="4991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32"/>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33"/>
          <p:cNvPicPr preferRelativeResize="0"/>
          <p:nvPr/>
        </p:nvPicPr>
        <p:blipFill>
          <a:blip r:embed="rId3">
            <a:alphaModFix/>
          </a:blip>
          <a:stretch>
            <a:fillRect/>
          </a:stretch>
        </p:blipFill>
        <p:spPr>
          <a:xfrm>
            <a:off x="0" y="2509"/>
            <a:ext cx="9144001" cy="514099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5"/>
        <p:cNvGrpSpPr/>
        <p:nvPr/>
      </p:nvGrpSpPr>
      <p:grpSpPr>
        <a:xfrm>
          <a:off x="0" y="0"/>
          <a:ext cx="0" cy="0"/>
          <a:chOff x="0" y="0"/>
          <a:chExt cx="0" cy="0"/>
        </a:xfrm>
      </p:grpSpPr>
      <p:pic>
        <p:nvPicPr>
          <p:cNvPr id="186" name="Google Shape;186;p34"/>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p35"/>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36"/>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7"/>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206" name="Google Shape;206;p38"/>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39"/>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40"/>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1920425" y="162725"/>
            <a:ext cx="5506100" cy="4980776"/>
          </a:xfrm>
          <a:prstGeom prst="rect">
            <a:avLst/>
          </a:prstGeom>
          <a:noFill/>
          <a:ln>
            <a:noFill/>
          </a:ln>
        </p:spPr>
      </p:pic>
      <p:pic>
        <p:nvPicPr>
          <p:cNvPr id="86" name="Google Shape;86;p15"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87" name="Google Shape;87;p15"/>
          <p:cNvSpPr txBox="1"/>
          <p:nvPr/>
        </p:nvSpPr>
        <p:spPr>
          <a:xfrm>
            <a:off x="2659049" y="738625"/>
            <a:ext cx="4103257" cy="61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a:solidFill>
                  <a:schemeClr val="lt2"/>
                </a:solidFill>
                <a:latin typeface="Raleway"/>
                <a:ea typeface="Raleway"/>
                <a:cs typeface="Raleway"/>
                <a:sym typeface="Raleway"/>
              </a:rPr>
              <a:t>1. What is CANVASS ?</a:t>
            </a:r>
            <a:endParaRPr sz="3000" b="1" dirty="0">
              <a:solidFill>
                <a:schemeClr val="lt2"/>
              </a:solidFill>
              <a:latin typeface="Raleway"/>
              <a:ea typeface="Raleway"/>
              <a:cs typeface="Raleway"/>
              <a:sym typeface="Raleway"/>
            </a:endParaRPr>
          </a:p>
        </p:txBody>
      </p:sp>
      <p:sp>
        <p:nvSpPr>
          <p:cNvPr id="88" name="Google Shape;88;p15"/>
          <p:cNvSpPr txBox="1">
            <a:spLocks noGrp="1"/>
          </p:cNvSpPr>
          <p:nvPr>
            <p:ph type="body" idx="4294967295"/>
          </p:nvPr>
        </p:nvSpPr>
        <p:spPr>
          <a:xfrm>
            <a:off x="3070425" y="1350625"/>
            <a:ext cx="3432900" cy="3551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1000"/>
              </a:spcAft>
              <a:buClr>
                <a:schemeClr val="dk1"/>
              </a:buClr>
              <a:buSzPts val="1400"/>
              <a:buFont typeface="Raleway"/>
              <a:buChar char="➔"/>
            </a:pPr>
            <a:r>
              <a:rPr lang="en" sz="1400" dirty="0">
                <a:latin typeface="Arial"/>
                <a:ea typeface="Arial"/>
                <a:cs typeface="Arial"/>
                <a:sym typeface="Arial"/>
              </a:rPr>
              <a:t>Nowadays keeping the record of everything we do is a daunting task.We might not be able to remember everything we do or anything we are supposed to do, all the time,just like the assignments given in colleges. What student does is, they just write their assignments on a plain paper and submits to the instructors, only to regret later at the time of exams,because they can not revise everything in a short span of time.</a:t>
            </a:r>
            <a:endParaRPr sz="1200" dirty="0">
              <a:solidFill>
                <a:schemeClr val="dk2"/>
              </a:solidFill>
              <a:latin typeface="Raleway"/>
              <a:ea typeface="Raleway"/>
              <a:cs typeface="Raleway"/>
              <a:sym typeface="Raleway"/>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down)">
                                      <p:cBhvr>
                                        <p:cTn id="7" dur="580">
                                          <p:stCondLst>
                                            <p:cond delay="0"/>
                                          </p:stCondLst>
                                        </p:cTn>
                                        <p:tgtEl>
                                          <p:spTgt spid="87"/>
                                        </p:tgtEl>
                                      </p:cBhvr>
                                    </p:animEffect>
                                    <p:anim calcmode="lin" valueType="num">
                                      <p:cBhvr>
                                        <p:cTn id="8" dur="1822" tmFilter="0,0; 0.14,0.36; 0.43,0.73; 0.71,0.91; 1.0,1.0">
                                          <p:stCondLst>
                                            <p:cond delay="0"/>
                                          </p:stCondLst>
                                        </p:cTn>
                                        <p:tgtEl>
                                          <p:spTgt spid="8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7"/>
                                        </p:tgtEl>
                                        <p:attrNameLst>
                                          <p:attrName>ppt_y</p:attrName>
                                        </p:attrNameLst>
                                      </p:cBhvr>
                                      <p:tavLst>
                                        <p:tav tm="0" fmla="#ppt_y-sin(pi*$)/81">
                                          <p:val>
                                            <p:fltVal val="0"/>
                                          </p:val>
                                        </p:tav>
                                        <p:tav tm="100000">
                                          <p:val>
                                            <p:fltVal val="1"/>
                                          </p:val>
                                        </p:tav>
                                      </p:tavLst>
                                    </p:anim>
                                    <p:animScale>
                                      <p:cBhvr>
                                        <p:cTn id="13" dur="26">
                                          <p:stCondLst>
                                            <p:cond delay="650"/>
                                          </p:stCondLst>
                                        </p:cTn>
                                        <p:tgtEl>
                                          <p:spTgt spid="87"/>
                                        </p:tgtEl>
                                      </p:cBhvr>
                                      <p:to x="100000" y="60000"/>
                                    </p:animScale>
                                    <p:animScale>
                                      <p:cBhvr>
                                        <p:cTn id="14" dur="166" decel="50000">
                                          <p:stCondLst>
                                            <p:cond delay="676"/>
                                          </p:stCondLst>
                                        </p:cTn>
                                        <p:tgtEl>
                                          <p:spTgt spid="87"/>
                                        </p:tgtEl>
                                      </p:cBhvr>
                                      <p:to x="100000" y="100000"/>
                                    </p:animScale>
                                    <p:animScale>
                                      <p:cBhvr>
                                        <p:cTn id="15" dur="26">
                                          <p:stCondLst>
                                            <p:cond delay="1312"/>
                                          </p:stCondLst>
                                        </p:cTn>
                                        <p:tgtEl>
                                          <p:spTgt spid="87"/>
                                        </p:tgtEl>
                                      </p:cBhvr>
                                      <p:to x="100000" y="80000"/>
                                    </p:animScale>
                                    <p:animScale>
                                      <p:cBhvr>
                                        <p:cTn id="16" dur="166" decel="50000">
                                          <p:stCondLst>
                                            <p:cond delay="1338"/>
                                          </p:stCondLst>
                                        </p:cTn>
                                        <p:tgtEl>
                                          <p:spTgt spid="87"/>
                                        </p:tgtEl>
                                      </p:cBhvr>
                                      <p:to x="100000" y="100000"/>
                                    </p:animScale>
                                    <p:animScale>
                                      <p:cBhvr>
                                        <p:cTn id="17" dur="26">
                                          <p:stCondLst>
                                            <p:cond delay="1642"/>
                                          </p:stCondLst>
                                        </p:cTn>
                                        <p:tgtEl>
                                          <p:spTgt spid="87"/>
                                        </p:tgtEl>
                                      </p:cBhvr>
                                      <p:to x="100000" y="90000"/>
                                    </p:animScale>
                                    <p:animScale>
                                      <p:cBhvr>
                                        <p:cTn id="18" dur="166" decel="50000">
                                          <p:stCondLst>
                                            <p:cond delay="1668"/>
                                          </p:stCondLst>
                                        </p:cTn>
                                        <p:tgtEl>
                                          <p:spTgt spid="87"/>
                                        </p:tgtEl>
                                      </p:cBhvr>
                                      <p:to x="100000" y="100000"/>
                                    </p:animScale>
                                    <p:animScale>
                                      <p:cBhvr>
                                        <p:cTn id="19" dur="26">
                                          <p:stCondLst>
                                            <p:cond delay="1808"/>
                                          </p:stCondLst>
                                        </p:cTn>
                                        <p:tgtEl>
                                          <p:spTgt spid="87"/>
                                        </p:tgtEl>
                                      </p:cBhvr>
                                      <p:to x="100000" y="95000"/>
                                    </p:animScale>
                                    <p:animScale>
                                      <p:cBhvr>
                                        <p:cTn id="20" dur="166" decel="50000">
                                          <p:stCondLst>
                                            <p:cond delay="1834"/>
                                          </p:stCondLst>
                                        </p:cTn>
                                        <p:tgtEl>
                                          <p:spTgt spid="8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Google Shape;221;p41"/>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6" name="Google Shape;226;p42"/>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43"/>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36" name="Google Shape;236;p44"/>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45"/>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pic>
        <p:nvPicPr>
          <p:cNvPr id="246" name="Google Shape;246;p46"/>
          <p:cNvPicPr preferRelativeResize="0"/>
          <p:nvPr/>
        </p:nvPicPr>
        <p:blipFill>
          <a:blip r:embed="rId3">
            <a:alphaModFix/>
          </a:blip>
          <a:stretch>
            <a:fillRect/>
          </a:stretch>
        </p:blipFill>
        <p:spPr>
          <a:xfrm>
            <a:off x="0" y="2510"/>
            <a:ext cx="9144001" cy="514099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251" name="Google Shape;251;p47"/>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56" name="Google Shape;256;p48"/>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Google Shape;261;p49"/>
          <p:cNvPicPr preferRelativeResize="0"/>
          <p:nvPr/>
        </p:nvPicPr>
        <p:blipFill>
          <a:blip r:embed="rId3">
            <a:alphaModFix/>
          </a:blip>
          <a:stretch>
            <a:fillRect/>
          </a:stretch>
        </p:blipFill>
        <p:spPr>
          <a:xfrm>
            <a:off x="0" y="0"/>
            <a:ext cx="9144001" cy="514099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266" name="Google Shape;266;p50"/>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D52A6-E376-4B5D-B841-FDFFA7820E78}"/>
              </a:ext>
            </a:extLst>
          </p:cNvPr>
          <p:cNvSpPr>
            <a:spLocks noGrp="1"/>
          </p:cNvSpPr>
          <p:nvPr>
            <p:ph type="title"/>
          </p:nvPr>
        </p:nvSpPr>
        <p:spPr>
          <a:xfrm>
            <a:off x="265499" y="1397350"/>
            <a:ext cx="7942835" cy="1318200"/>
          </a:xfrm>
        </p:spPr>
        <p:txBody>
          <a:bodyPr/>
          <a:lstStyle/>
          <a:p>
            <a:r>
              <a:rPr lang="en-IN" dirty="0"/>
              <a:t>Let us dive into     </a:t>
            </a:r>
            <a:r>
              <a:rPr lang="en-IN" dirty="0">
                <a:solidFill>
                  <a:schemeClr val="bg2"/>
                </a:solidFill>
              </a:rPr>
              <a:t>CANVASS.</a:t>
            </a:r>
          </a:p>
        </p:txBody>
      </p:sp>
    </p:spTree>
    <p:extLst>
      <p:ext uri="{BB962C8B-B14F-4D97-AF65-F5344CB8AC3E}">
        <p14:creationId xmlns:p14="http://schemas.microsoft.com/office/powerpoint/2010/main" val="1495101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pic>
        <p:nvPicPr>
          <p:cNvPr id="271" name="Google Shape;271;p51"/>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828D864-0FE3-4725-99BE-3C5EB263F2AA}"/>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8624779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F39E203-CDBC-46FF-B943-160B38C61262}"/>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844596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F188F-FE86-4C15-9F58-084801C658BC}"/>
              </a:ext>
            </a:extLst>
          </p:cNvPr>
          <p:cNvSpPr>
            <a:spLocks noGrp="1"/>
          </p:cNvSpPr>
          <p:nvPr>
            <p:ph type="title"/>
          </p:nvPr>
        </p:nvSpPr>
        <p:spPr/>
        <p:txBody>
          <a:bodyPr/>
          <a:lstStyle/>
          <a:p>
            <a:r>
              <a:rPr lang="en-IN" dirty="0"/>
              <a:t>THANK YOU!</a:t>
            </a:r>
          </a:p>
        </p:txBody>
      </p:sp>
    </p:spTree>
    <p:extLst>
      <p:ext uri="{BB962C8B-B14F-4D97-AF65-F5344CB8AC3E}">
        <p14:creationId xmlns:p14="http://schemas.microsoft.com/office/powerpoint/2010/main" val="144781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a:spLocks noGrp="1"/>
          </p:cNvSpPr>
          <p:nvPr>
            <p:ph type="title"/>
          </p:nvPr>
        </p:nvSpPr>
        <p:spPr>
          <a:xfrm>
            <a:off x="283100" y="376025"/>
            <a:ext cx="8631600" cy="417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accent5"/>
              </a:solidFill>
            </a:endParaRPr>
          </a:p>
        </p:txBody>
      </p:sp>
      <p:pic>
        <p:nvPicPr>
          <p:cNvPr id="94" name="Google Shape;94;p16"/>
          <p:cNvPicPr preferRelativeResize="0"/>
          <p:nvPr/>
        </p:nvPicPr>
        <p:blipFill>
          <a:blip r:embed="rId3">
            <a:alphaModFix/>
          </a:blip>
          <a:stretch>
            <a:fillRect/>
          </a:stretch>
        </p:blipFill>
        <p:spPr>
          <a:xfrm>
            <a:off x="0" y="1255"/>
            <a:ext cx="9144001" cy="514099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283100" y="282025"/>
            <a:ext cx="8622300" cy="42657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endParaRPr sz="2400" b="0"/>
          </a:p>
        </p:txBody>
      </p:sp>
      <p:pic>
        <p:nvPicPr>
          <p:cNvPr id="100" name="Google Shape;100;p17"/>
          <p:cNvPicPr preferRelativeResize="0"/>
          <p:nvPr/>
        </p:nvPicPr>
        <p:blipFill>
          <a:blip r:embed="rId3">
            <a:alphaModFix/>
          </a:blip>
          <a:stretch>
            <a:fillRect/>
          </a:stretch>
        </p:blipFill>
        <p:spPr>
          <a:xfrm>
            <a:off x="0" y="1255"/>
            <a:ext cx="9144001" cy="514099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18"/>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9"/>
        <p:cNvGrpSpPr/>
        <p:nvPr/>
      </p:nvGrpSpPr>
      <p:grpSpPr>
        <a:xfrm>
          <a:off x="0" y="0"/>
          <a:ext cx="0" cy="0"/>
          <a:chOff x="0" y="0"/>
          <a:chExt cx="0" cy="0"/>
        </a:xfrm>
      </p:grpSpPr>
      <p:pic>
        <p:nvPicPr>
          <p:cNvPr id="110" name="Google Shape;110;p19"/>
          <p:cNvPicPr preferRelativeResize="0"/>
          <p:nvPr/>
        </p:nvPicPr>
        <p:blipFill>
          <a:blip r:embed="rId3">
            <a:alphaModFix/>
          </a:blip>
          <a:stretch>
            <a:fillRect/>
          </a:stretch>
        </p:blipFill>
        <p:spPr>
          <a:xfrm>
            <a:off x="0" y="0"/>
            <a:ext cx="9148464"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4"/>
        <p:cNvGrpSpPr/>
        <p:nvPr/>
      </p:nvGrpSpPr>
      <p:grpSpPr>
        <a:xfrm>
          <a:off x="0" y="0"/>
          <a:ext cx="0" cy="0"/>
          <a:chOff x="0" y="0"/>
          <a:chExt cx="0" cy="0"/>
        </a:xfrm>
      </p:grpSpPr>
      <p:pic>
        <p:nvPicPr>
          <p:cNvPr id="115" name="Google Shape;115;p20"/>
          <p:cNvPicPr preferRelativeResize="0"/>
          <p:nvPr/>
        </p:nvPicPr>
        <p:blipFill>
          <a:blip r:embed="rId3">
            <a:alphaModFix/>
          </a:blip>
          <a:stretch>
            <a:fillRect/>
          </a:stretch>
        </p:blipFill>
        <p:spPr>
          <a:xfrm>
            <a:off x="0" y="0"/>
            <a:ext cx="9064926" cy="5143500"/>
          </a:xfrm>
          <a:prstGeom prst="rect">
            <a:avLst/>
          </a:prstGeom>
          <a:noFill/>
          <a:ln>
            <a:noFill/>
          </a:ln>
        </p:spPr>
      </p:pic>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227</Words>
  <Application>Microsoft Office PowerPoint</Application>
  <PresentationFormat>On-screen Show (16:9)</PresentationFormat>
  <Paragraphs>9</Paragraphs>
  <Slides>43</Slides>
  <Notes>39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Lato</vt:lpstr>
      <vt:lpstr>Arial</vt:lpstr>
      <vt:lpstr>Raleway</vt:lpstr>
      <vt:lpstr>Swiss</vt:lpstr>
      <vt:lpstr>CANVASS DISCUSSION FORUM</vt:lpstr>
      <vt:lpstr>About</vt:lpstr>
      <vt:lpstr>PowerPoint Presentation</vt:lpstr>
      <vt:lpstr>Let us dive into     CANVASS.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CANVASS DISCUSSION FORUM</dc:title>
  <cp:lastModifiedBy>Gagandeep Shubham</cp:lastModifiedBy>
  <cp:revision>8</cp:revision>
  <dcterms:modified xsi:type="dcterms:W3CDTF">2018-12-13T16:57:15Z</dcterms:modified>
</cp:coreProperties>
</file>